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0" r:id="rId1"/>
  </p:sldMasterIdLst>
  <p:notesMasterIdLst>
    <p:notesMasterId r:id="rId20"/>
  </p:notesMasterIdLst>
  <p:sldIdLst>
    <p:sldId id="256" r:id="rId2"/>
    <p:sldId id="257" r:id="rId3"/>
    <p:sldId id="262" r:id="rId4"/>
    <p:sldId id="258" r:id="rId5"/>
    <p:sldId id="261" r:id="rId6"/>
    <p:sldId id="259" r:id="rId7"/>
    <p:sldId id="260" r:id="rId8"/>
    <p:sldId id="263" r:id="rId9"/>
    <p:sldId id="267" r:id="rId10"/>
    <p:sldId id="272" r:id="rId11"/>
    <p:sldId id="271" r:id="rId12"/>
    <p:sldId id="273" r:id="rId13"/>
    <p:sldId id="268" r:id="rId14"/>
    <p:sldId id="269" r:id="rId15"/>
    <p:sldId id="264" r:id="rId16"/>
    <p:sldId id="265" r:id="rId17"/>
    <p:sldId id="266" r:id="rId18"/>
    <p:sldId id="270" r:id="rId19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102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Uniqueness</a:t>
            </a:r>
            <a:r>
              <a:rPr lang="en-US" baseline="0"/>
              <a:t> of SNPs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237-4020-8F84-079F8FA9C3A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237-4020-8F84-079F8FA9C3A9}"/>
              </c:ext>
            </c:extLst>
          </c:dPt>
          <c:val>
            <c:numRef>
              <c:f>Sheet1!$A$17:$A$18</c:f>
              <c:numCache>
                <c:formatCode>General</c:formatCode>
                <c:ptCount val="2"/>
                <c:pt idx="0">
                  <c:v>3290</c:v>
                </c:pt>
                <c:pt idx="1">
                  <c:v>240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237-4020-8F84-079F8FA9C3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PolyPhen2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992-475A-8F5E-FE3327A40BE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992-475A-8F5E-FE3327A40BE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992-475A-8F5E-FE3327A40BE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992-475A-8F5E-FE3327A40BEF}"/>
              </c:ext>
            </c:extLst>
          </c:dPt>
          <c:val>
            <c:numRef>
              <c:f>Sheet1!$B$3:$B$6</c:f>
              <c:numCache>
                <c:formatCode>General</c:formatCode>
                <c:ptCount val="4"/>
                <c:pt idx="0">
                  <c:v>2669</c:v>
                </c:pt>
                <c:pt idx="1">
                  <c:v>293</c:v>
                </c:pt>
                <c:pt idx="2">
                  <c:v>344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992-475A-8F5E-FE3327A40B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PROVEAN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C66-430E-9625-062D42AA9A7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C66-430E-9625-062D42AA9A7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C66-430E-9625-062D42AA9A7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C66-430E-9625-062D42AA9A7D}"/>
              </c:ext>
            </c:extLst>
          </c:dPt>
          <c:val>
            <c:numRef>
              <c:f>Sheet1!$C$3:$C$6</c:f>
              <c:numCache>
                <c:formatCode>General</c:formatCode>
                <c:ptCount val="4"/>
                <c:pt idx="0">
                  <c:v>3104</c:v>
                </c:pt>
                <c:pt idx="1">
                  <c:v>0</c:v>
                </c:pt>
                <c:pt idx="2">
                  <c:v>420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C66-430E-9625-062D42AA9A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SIFT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95E-427A-B195-05E76ADBDC5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95E-427A-B195-05E76ADBDC5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95E-427A-B195-05E76ADBDC5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95E-427A-B195-05E76ADBDC52}"/>
              </c:ext>
            </c:extLst>
          </c:dPt>
          <c:val>
            <c:numRef>
              <c:f>Sheet1!$D$3:$D$6</c:f>
              <c:numCache>
                <c:formatCode>General</c:formatCode>
                <c:ptCount val="4"/>
                <c:pt idx="0">
                  <c:v>2851</c:v>
                </c:pt>
                <c:pt idx="1">
                  <c:v>0</c:v>
                </c:pt>
                <c:pt idx="2">
                  <c:v>658</c:v>
                </c:pt>
                <c:pt idx="3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95E-427A-B195-05E76ADBDC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7F1E5-97BD-6E49-9766-C5A2D6DAD730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46BD9F-5213-E64C-BF52-C0F8F44B7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99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46BD9F-5213-E64C-BF52-C0F8F44B74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15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5/10/2017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5/10/2017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5/10/2017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51669"/>
            <a:ext cx="7543800" cy="2593975"/>
          </a:xfrm>
        </p:spPr>
        <p:txBody>
          <a:bodyPr/>
          <a:lstStyle/>
          <a:p>
            <a:r>
              <a:rPr lang="en-US" dirty="0"/>
              <a:t>Project 1.3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098992"/>
            <a:ext cx="6461760" cy="1755464"/>
          </a:xfrm>
        </p:spPr>
        <p:txBody>
          <a:bodyPr>
            <a:normAutofit fontScale="85000" lnSpcReduction="20000"/>
          </a:bodyPr>
          <a:lstStyle/>
          <a:p>
            <a:r>
              <a:rPr lang="en-US" sz="4000" b="1" dirty="0"/>
              <a:t>Assessing deleteriousness of SNVs in Carl’s genome.</a:t>
            </a:r>
            <a:r>
              <a:rPr lang="en-US" sz="4000" dirty="0"/>
              <a:t> </a:t>
            </a:r>
          </a:p>
          <a:p>
            <a:endParaRPr lang="en-US" sz="3000" dirty="0"/>
          </a:p>
          <a:p>
            <a:r>
              <a:rPr lang="en-US" sz="3000" dirty="0"/>
              <a:t>Yuyang Liu   </a:t>
            </a:r>
            <a:r>
              <a:rPr lang="en-US" sz="3000" dirty="0" err="1"/>
              <a:t>Zhaolong</a:t>
            </a:r>
            <a:r>
              <a:rPr lang="en-US" sz="3000" dirty="0"/>
              <a:t> Yu    Megan Brady</a:t>
            </a:r>
          </a:p>
        </p:txBody>
      </p:sp>
    </p:spTree>
    <p:extLst>
      <p:ext uri="{BB962C8B-B14F-4D97-AF65-F5344CB8AC3E}">
        <p14:creationId xmlns:p14="http://schemas.microsoft.com/office/powerpoint/2010/main" val="4250226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PolyPhen2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38444" r="27572" b="24222"/>
          <a:stretch/>
        </p:blipFill>
        <p:spPr>
          <a:xfrm>
            <a:off x="1349828" y="1752599"/>
            <a:ext cx="6400132" cy="3167744"/>
          </a:xfrm>
        </p:spPr>
      </p:pic>
      <p:sp>
        <p:nvSpPr>
          <p:cNvPr id="5" name="TextBox 4"/>
          <p:cNvSpPr txBox="1"/>
          <p:nvPr/>
        </p:nvSpPr>
        <p:spPr>
          <a:xfrm>
            <a:off x="6030686" y="6291943"/>
            <a:ext cx="2754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Adzhubei</a:t>
            </a:r>
            <a:r>
              <a:rPr lang="en-US" dirty="0"/>
              <a:t> et al. 2010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61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PROVEAN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14" t="27270" r="11858" b="36667"/>
          <a:stretch/>
        </p:blipFill>
        <p:spPr>
          <a:xfrm>
            <a:off x="87086" y="1817915"/>
            <a:ext cx="7908855" cy="2699656"/>
          </a:xfrm>
        </p:spPr>
      </p:pic>
      <p:sp>
        <p:nvSpPr>
          <p:cNvPr id="5" name="TextBox 4"/>
          <p:cNvSpPr txBox="1"/>
          <p:nvPr/>
        </p:nvSpPr>
        <p:spPr>
          <a:xfrm>
            <a:off x="5040085" y="6443952"/>
            <a:ext cx="3646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http://provean.jcvi.org/about.php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887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SIFT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43" t="21683" r="20572" b="21428"/>
          <a:stretch/>
        </p:blipFill>
        <p:spPr>
          <a:xfrm>
            <a:off x="2090057" y="1251856"/>
            <a:ext cx="4354285" cy="4926061"/>
          </a:xfrm>
        </p:spPr>
      </p:pic>
      <p:sp>
        <p:nvSpPr>
          <p:cNvPr id="5" name="TextBox 4"/>
          <p:cNvSpPr txBox="1"/>
          <p:nvPr/>
        </p:nvSpPr>
        <p:spPr>
          <a:xfrm>
            <a:off x="5649686" y="6281057"/>
            <a:ext cx="2427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Kumar et al. 2009</a:t>
            </a:r>
          </a:p>
        </p:txBody>
      </p:sp>
    </p:spTree>
    <p:extLst>
      <p:ext uri="{BB962C8B-B14F-4D97-AF65-F5344CB8AC3E}">
        <p14:creationId xmlns:p14="http://schemas.microsoft.com/office/powerpoint/2010/main" val="1217295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Polyphen2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2" t="15588" r="8429" b="7968"/>
          <a:stretch/>
        </p:blipFill>
        <p:spPr>
          <a:xfrm>
            <a:off x="816429" y="1417638"/>
            <a:ext cx="7260771" cy="3742282"/>
          </a:xfrm>
        </p:spPr>
      </p:pic>
      <p:sp>
        <p:nvSpPr>
          <p:cNvPr id="5" name="TextBox 4"/>
          <p:cNvSpPr txBox="1"/>
          <p:nvPr/>
        </p:nvSpPr>
        <p:spPr>
          <a:xfrm>
            <a:off x="816429" y="5649686"/>
            <a:ext cx="7119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Probability calculated through Bayes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Benign (0-.45), possibly damaging (.45-.95), probably damaging (.95-1)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83086" y="6488668"/>
            <a:ext cx="2481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Adzhubei</a:t>
            </a:r>
            <a:r>
              <a:rPr lang="en-US" dirty="0"/>
              <a:t> et al.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020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PROVEAN &amp; SIFT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6" t="15079" r="14761" b="8222"/>
          <a:stretch/>
        </p:blipFill>
        <p:spPr>
          <a:xfrm>
            <a:off x="1156607" y="1417638"/>
            <a:ext cx="6221186" cy="3533709"/>
          </a:xfrm>
        </p:spPr>
      </p:pic>
    </p:spTree>
    <p:extLst>
      <p:ext uri="{BB962C8B-B14F-4D97-AF65-F5344CB8AC3E}">
        <p14:creationId xmlns:p14="http://schemas.microsoft.com/office/powerpoint/2010/main" val="486788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the Zimmer Genome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BFF47A5-E4B7-4360-9883-6CAF89B203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9525285"/>
              </p:ext>
            </p:extLst>
          </p:nvPr>
        </p:nvGraphicFramePr>
        <p:xfrm>
          <a:off x="1850572" y="1732189"/>
          <a:ext cx="5497739" cy="4167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331029" y="5891442"/>
            <a:ext cx="3363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Brown = Present in </a:t>
            </a:r>
            <a:r>
              <a:rPr lang="en-US" dirty="0" err="1"/>
              <a:t>dbSNP</a:t>
            </a:r>
            <a:endParaRPr lang="en-US" dirty="0"/>
          </a:p>
          <a:p>
            <a:r>
              <a:rPr lang="en-US" dirty="0"/>
              <a:t>Blue = Unique</a:t>
            </a:r>
          </a:p>
        </p:txBody>
      </p:sp>
    </p:spTree>
    <p:extLst>
      <p:ext uri="{BB962C8B-B14F-4D97-AF65-F5344CB8AC3E}">
        <p14:creationId xmlns:p14="http://schemas.microsoft.com/office/powerpoint/2010/main" val="4045001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Various Programs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1056859"/>
              </p:ext>
            </p:extLst>
          </p:nvPr>
        </p:nvGraphicFramePr>
        <p:xfrm>
          <a:off x="1869622" y="2257653"/>
          <a:ext cx="4490358" cy="14890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07668">
                  <a:extLst>
                    <a:ext uri="{9D8B030D-6E8A-4147-A177-3AD203B41FA5}">
                      <a16:colId xmlns:a16="http://schemas.microsoft.com/office/drawing/2014/main" val="2084810387"/>
                    </a:ext>
                  </a:extLst>
                </a:gridCol>
                <a:gridCol w="939160">
                  <a:extLst>
                    <a:ext uri="{9D8B030D-6E8A-4147-A177-3AD203B41FA5}">
                      <a16:colId xmlns:a16="http://schemas.microsoft.com/office/drawing/2014/main" val="2300748700"/>
                    </a:ext>
                  </a:extLst>
                </a:gridCol>
                <a:gridCol w="939160">
                  <a:extLst>
                    <a:ext uri="{9D8B030D-6E8A-4147-A177-3AD203B41FA5}">
                      <a16:colId xmlns:a16="http://schemas.microsoft.com/office/drawing/2014/main" val="899766531"/>
                    </a:ext>
                  </a:extLst>
                </a:gridCol>
                <a:gridCol w="704370">
                  <a:extLst>
                    <a:ext uri="{9D8B030D-6E8A-4147-A177-3AD203B41FA5}">
                      <a16:colId xmlns:a16="http://schemas.microsoft.com/office/drawing/2014/main" val="1422190608"/>
                    </a:ext>
                  </a:extLst>
                </a:gridCol>
              </a:tblGrid>
              <a:tr h="297815"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PolyPhen2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PROVEAN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SIFT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85348016"/>
                  </a:ext>
                </a:extLst>
              </a:tr>
              <a:tr h="29781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Benign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2669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3104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2851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97274118"/>
                  </a:ext>
                </a:extLst>
              </a:tr>
              <a:tr h="29781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Possibly Damaging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293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9576452"/>
                  </a:ext>
                </a:extLst>
              </a:tr>
              <a:tr h="29781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Damaging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344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420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658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3932379"/>
                  </a:ext>
                </a:extLst>
              </a:tr>
              <a:tr h="29781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Undetermined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036006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026240"/>
              </p:ext>
            </p:extLst>
          </p:nvPr>
        </p:nvGraphicFramePr>
        <p:xfrm>
          <a:off x="1869621" y="4223431"/>
          <a:ext cx="4490359" cy="10996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97444">
                  <a:extLst>
                    <a:ext uri="{9D8B030D-6E8A-4147-A177-3AD203B41FA5}">
                      <a16:colId xmlns:a16="http://schemas.microsoft.com/office/drawing/2014/main" val="1771991368"/>
                    </a:ext>
                  </a:extLst>
                </a:gridCol>
                <a:gridCol w="979360">
                  <a:extLst>
                    <a:ext uri="{9D8B030D-6E8A-4147-A177-3AD203B41FA5}">
                      <a16:colId xmlns:a16="http://schemas.microsoft.com/office/drawing/2014/main" val="1217959800"/>
                    </a:ext>
                  </a:extLst>
                </a:gridCol>
                <a:gridCol w="979360">
                  <a:extLst>
                    <a:ext uri="{9D8B030D-6E8A-4147-A177-3AD203B41FA5}">
                      <a16:colId xmlns:a16="http://schemas.microsoft.com/office/drawing/2014/main" val="2610716896"/>
                    </a:ext>
                  </a:extLst>
                </a:gridCol>
                <a:gridCol w="734195">
                  <a:extLst>
                    <a:ext uri="{9D8B030D-6E8A-4147-A177-3AD203B41FA5}">
                      <a16:colId xmlns:a16="http://schemas.microsoft.com/office/drawing/2014/main" val="2410229528"/>
                    </a:ext>
                  </a:extLst>
                </a:gridCol>
              </a:tblGrid>
              <a:tr h="274921"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PolyPhen2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PROVEAN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SIFT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77567828"/>
                  </a:ext>
                </a:extLst>
              </a:tr>
              <a:tr h="2749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Single Amino Acid Change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3281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3514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3514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5476330"/>
                  </a:ext>
                </a:extLst>
              </a:tr>
              <a:tr h="2749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Synonymous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6392039"/>
                  </a:ext>
                </a:extLst>
              </a:tr>
              <a:tr h="2749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Nonsense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38274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3679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Various Programs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0B1249E-B8A8-49A9-B23A-FA2649E4EA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5122315"/>
              </p:ext>
            </p:extLst>
          </p:nvPr>
        </p:nvGraphicFramePr>
        <p:xfrm>
          <a:off x="-345168" y="2124075"/>
          <a:ext cx="3457575" cy="2404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816690B-787A-4F3A-804D-FF3399C9F2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4935681"/>
              </p:ext>
            </p:extLst>
          </p:nvPr>
        </p:nvGraphicFramePr>
        <p:xfrm>
          <a:off x="2196646" y="2124075"/>
          <a:ext cx="3670754" cy="23729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8A6C7AC-7DE1-43F3-8B2B-9C2F4F8731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8394209"/>
              </p:ext>
            </p:extLst>
          </p:nvPr>
        </p:nvGraphicFramePr>
        <p:xfrm>
          <a:off x="5072743" y="2069335"/>
          <a:ext cx="3080658" cy="24276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112407" y="5061857"/>
            <a:ext cx="3211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Brown = Neutral</a:t>
            </a:r>
          </a:p>
          <a:p>
            <a:r>
              <a:rPr lang="en-US" dirty="0"/>
              <a:t>Yellow = Damaging</a:t>
            </a:r>
          </a:p>
          <a:p>
            <a:r>
              <a:rPr lang="en-US" dirty="0"/>
              <a:t>Blue = Possibly damaging</a:t>
            </a:r>
          </a:p>
          <a:p>
            <a:r>
              <a:rPr lang="en-US" dirty="0"/>
              <a:t>Gray = Undetermined</a:t>
            </a:r>
          </a:p>
        </p:txBody>
      </p:sp>
    </p:spTree>
    <p:extLst>
      <p:ext uri="{BB962C8B-B14F-4D97-AF65-F5344CB8AC3E}">
        <p14:creationId xmlns:p14="http://schemas.microsoft.com/office/powerpoint/2010/main" val="3080403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Various Programs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57" t="37429" r="17429" b="14571"/>
          <a:stretch/>
        </p:blipFill>
        <p:spPr>
          <a:xfrm>
            <a:off x="620485" y="1894113"/>
            <a:ext cx="7293429" cy="3735658"/>
          </a:xfrm>
        </p:spPr>
      </p:pic>
      <p:sp>
        <p:nvSpPr>
          <p:cNvPr id="5" name="TextBox 4"/>
          <p:cNvSpPr txBox="1"/>
          <p:nvPr/>
        </p:nvSpPr>
        <p:spPr>
          <a:xfrm>
            <a:off x="4746171" y="6259286"/>
            <a:ext cx="3646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http://provean.jcvi.org/about.php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554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532808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9330" y="6459073"/>
            <a:ext cx="5455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learn.genetics.utah.edu</a:t>
            </a:r>
            <a:r>
              <a:rPr lang="en-US" dirty="0"/>
              <a:t>/content/precision/snips/</a:t>
            </a:r>
          </a:p>
        </p:txBody>
      </p:sp>
    </p:spTree>
    <p:extLst>
      <p:ext uri="{BB962C8B-B14F-4D97-AF65-F5344CB8AC3E}">
        <p14:creationId xmlns:p14="http://schemas.microsoft.com/office/powerpoint/2010/main" val="230731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638"/>
            <a:ext cx="8966200" cy="5537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593467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	L. Zhang, L.-G. </a:t>
            </a:r>
            <a:r>
              <a:rPr lang="en-US" dirty="0" err="1"/>
              <a:t>Gao</a:t>
            </a:r>
            <a:r>
              <a:rPr lang="en-US" dirty="0"/>
              <a:t>, M. Zhang, X.-L. Zhou, Genotype-phenotype analysis of F-helix mutations at the kinase domain of TGFBR2, including a type 2 </a:t>
            </a:r>
            <a:r>
              <a:rPr lang="en-US" dirty="0" err="1"/>
              <a:t>Marfan</a:t>
            </a:r>
            <a:r>
              <a:rPr lang="en-US" dirty="0"/>
              <a:t> syndrome familial study. </a:t>
            </a:r>
            <a:r>
              <a:rPr lang="en-US" i="1" dirty="0"/>
              <a:t>Molecular Vision</a:t>
            </a:r>
            <a:r>
              <a:rPr lang="en-US" dirty="0"/>
              <a:t> </a:t>
            </a:r>
            <a:r>
              <a:rPr lang="en-US" b="1" dirty="0"/>
              <a:t>18</a:t>
            </a:r>
            <a:r>
              <a:rPr lang="en-US" dirty="0"/>
              <a:t>, 55-63 (2012).</a:t>
            </a:r>
          </a:p>
        </p:txBody>
      </p:sp>
    </p:spTree>
    <p:extLst>
      <p:ext uri="{BB962C8B-B14F-4D97-AF65-F5344CB8AC3E}">
        <p14:creationId xmlns:p14="http://schemas.microsoft.com/office/powerpoint/2010/main" val="64934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8000" b="8000"/>
          <a:stretch>
            <a:fillRect/>
          </a:stretch>
        </p:blipFill>
        <p:spPr>
          <a:xfrm>
            <a:off x="457200" y="846870"/>
            <a:ext cx="7620000" cy="4800600"/>
          </a:xfrm>
        </p:spPr>
      </p:pic>
      <p:sp>
        <p:nvSpPr>
          <p:cNvPr id="5" name="TextBox 4"/>
          <p:cNvSpPr txBox="1"/>
          <p:nvPr/>
        </p:nvSpPr>
        <p:spPr>
          <a:xfrm>
            <a:off x="1227094" y="5998218"/>
            <a:ext cx="75711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S. A. Smith</a:t>
            </a:r>
            <a:r>
              <a:rPr lang="en-US" i="1" dirty="0"/>
              <a:t> et al.</a:t>
            </a:r>
            <a:r>
              <a:rPr lang="en-US" dirty="0"/>
              <a:t>, Adaptive evolution of Toll-like receptor 5 in domesticated mammals. </a:t>
            </a:r>
            <a:r>
              <a:rPr lang="en-US" i="1" dirty="0"/>
              <a:t>BMC Evolutionary Biology</a:t>
            </a:r>
            <a:r>
              <a:rPr lang="en-US" dirty="0"/>
              <a:t> </a:t>
            </a:r>
            <a:r>
              <a:rPr lang="en-US" b="1" dirty="0"/>
              <a:t>12</a:t>
            </a:r>
            <a:r>
              <a:rPr lang="en-US" dirty="0"/>
              <a:t>, 122 (2012).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57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6200"/>
            <a:ext cx="9144000" cy="41493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9594" y="6160823"/>
            <a:ext cx="77418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Z. </a:t>
            </a:r>
            <a:r>
              <a:rPr lang="en-US" dirty="0" err="1"/>
              <a:t>Ju</a:t>
            </a:r>
            <a:r>
              <a:rPr lang="en-US" i="1" dirty="0"/>
              <a:t> et al.</a:t>
            </a:r>
            <a:r>
              <a:rPr lang="en-US" dirty="0"/>
              <a:t>, Role of an SNP in Alternative Splicing of Bovine NCF4 and Mastitis Susceptibility. </a:t>
            </a:r>
            <a:r>
              <a:rPr lang="en-US" i="1" dirty="0"/>
              <a:t>PLOS ONE</a:t>
            </a:r>
            <a:r>
              <a:rPr lang="en-US" dirty="0"/>
              <a:t> </a:t>
            </a:r>
            <a:r>
              <a:rPr lang="en-US" b="1" dirty="0"/>
              <a:t>10</a:t>
            </a:r>
            <a:r>
              <a:rPr lang="en-US" dirty="0"/>
              <a:t>, e0143705 (2015).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32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839" y="274638"/>
            <a:ext cx="7087910" cy="642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86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ift.tiff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511" r="-45511"/>
          <a:stretch>
            <a:fillRect/>
          </a:stretch>
        </p:blipFill>
        <p:spPr>
          <a:xfrm>
            <a:off x="-1792645" y="0"/>
            <a:ext cx="10160000" cy="6400800"/>
          </a:xfrm>
        </p:spPr>
      </p:pic>
      <p:sp>
        <p:nvSpPr>
          <p:cNvPr id="5" name="TextBox 4"/>
          <p:cNvSpPr txBox="1"/>
          <p:nvPr/>
        </p:nvSpPr>
        <p:spPr>
          <a:xfrm>
            <a:off x="3853504" y="5374077"/>
            <a:ext cx="45138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P. Kumar, S. </a:t>
            </a:r>
            <a:r>
              <a:rPr lang="en-US" dirty="0" err="1"/>
              <a:t>Henikoff</a:t>
            </a:r>
            <a:r>
              <a:rPr lang="en-US" dirty="0"/>
              <a:t>, P. C. Ng, Predicting the effects of coding non-synonymous variants on protein function using the SIFT algorithm. </a:t>
            </a:r>
            <a:r>
              <a:rPr lang="en-US" i="1" dirty="0"/>
              <a:t>Nat. Protocols</a:t>
            </a:r>
            <a:r>
              <a:rPr lang="en-US" dirty="0"/>
              <a:t> </a:t>
            </a:r>
            <a:r>
              <a:rPr lang="en-US" b="1" dirty="0"/>
              <a:t>4</a:t>
            </a:r>
            <a:r>
              <a:rPr lang="en-US" dirty="0"/>
              <a:t>, 1073-1081 (2009).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370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638"/>
            <a:ext cx="9144000" cy="54704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690" y="5752057"/>
            <a:ext cx="91173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N. Zhao, J. G. Han, C.-R. </a:t>
            </a:r>
            <a:r>
              <a:rPr lang="en-US" dirty="0" err="1"/>
              <a:t>Shyu</a:t>
            </a:r>
            <a:r>
              <a:rPr lang="en-US" dirty="0"/>
              <a:t>, D. </a:t>
            </a:r>
            <a:r>
              <a:rPr lang="en-US" dirty="0" err="1"/>
              <a:t>Korkin</a:t>
            </a:r>
            <a:r>
              <a:rPr lang="en-US" dirty="0"/>
              <a:t>, Determining Effects of Non-synonymous SNPs on Protein-Protein Interactions using Supervised and Semi-supervised Learning. </a:t>
            </a:r>
            <a:r>
              <a:rPr lang="en-US" i="1" dirty="0"/>
              <a:t>PLOS Computational Biology</a:t>
            </a:r>
            <a:r>
              <a:rPr lang="en-US" dirty="0"/>
              <a:t> </a:t>
            </a:r>
            <a:r>
              <a:rPr lang="en-US" b="1" dirty="0"/>
              <a:t>10</a:t>
            </a:r>
            <a:r>
              <a:rPr lang="en-US" dirty="0"/>
              <a:t>, e1003592 (2014).</a:t>
            </a:r>
          </a:p>
        </p:txBody>
      </p:sp>
    </p:spTree>
    <p:extLst>
      <p:ext uri="{BB962C8B-B14F-4D97-AF65-F5344CB8AC3E}">
        <p14:creationId xmlns:p14="http://schemas.microsoft.com/office/powerpoint/2010/main" val="4177926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Programs to Classify SNPs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Polyphen2</a:t>
            </a:r>
          </a:p>
          <a:p>
            <a:r>
              <a:rPr lang="en-US" dirty="0"/>
              <a:t>PROVEAN</a:t>
            </a:r>
          </a:p>
          <a:p>
            <a:r>
              <a:rPr lang="en-US" dirty="0"/>
              <a:t>SIFT</a:t>
            </a:r>
          </a:p>
        </p:txBody>
      </p:sp>
    </p:spTree>
    <p:extLst>
      <p:ext uri="{BB962C8B-B14F-4D97-AF65-F5344CB8AC3E}">
        <p14:creationId xmlns:p14="http://schemas.microsoft.com/office/powerpoint/2010/main" val="1806724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67</TotalTime>
  <Words>298</Words>
  <Application>Microsoft Office PowerPoint</Application>
  <PresentationFormat>On-screen Show (4:3)</PresentationFormat>
  <Paragraphs>75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</vt:lpstr>
      <vt:lpstr>Times New Roman</vt:lpstr>
      <vt:lpstr>Adjacency</vt:lpstr>
      <vt:lpstr>Project 1.3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Programs to Classify SNPs</vt:lpstr>
      <vt:lpstr>PolyPhen2</vt:lpstr>
      <vt:lpstr>PROVEAN</vt:lpstr>
      <vt:lpstr>SIFT</vt:lpstr>
      <vt:lpstr>Polyphen2</vt:lpstr>
      <vt:lpstr>PROVEAN &amp; SIFT</vt:lpstr>
      <vt:lpstr>Analyzing the Zimmer Genome</vt:lpstr>
      <vt:lpstr>Comparison of Various Programs</vt:lpstr>
      <vt:lpstr>Comparison of Various Programs</vt:lpstr>
      <vt:lpstr>Comparison of Various Programs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1.3</dc:title>
  <dc:creator>yuyang liu</dc:creator>
  <cp:lastModifiedBy>Brady, Megan</cp:lastModifiedBy>
  <cp:revision>9</cp:revision>
  <dcterms:created xsi:type="dcterms:W3CDTF">2017-05-10T00:01:08Z</dcterms:created>
  <dcterms:modified xsi:type="dcterms:W3CDTF">2017-05-10T18:38:55Z</dcterms:modified>
</cp:coreProperties>
</file>

<file path=docProps/thumbnail.jpeg>
</file>